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4"/>
  </p:notesMasterIdLst>
  <p:handoutMasterIdLst>
    <p:handoutMasterId r:id="rId35"/>
  </p:handoutMasterIdLst>
  <p:sldIdLst>
    <p:sldId id="314" r:id="rId2"/>
    <p:sldId id="351" r:id="rId3"/>
    <p:sldId id="353" r:id="rId4"/>
    <p:sldId id="363" r:id="rId5"/>
    <p:sldId id="364" r:id="rId6"/>
    <p:sldId id="365" r:id="rId7"/>
    <p:sldId id="366" r:id="rId8"/>
    <p:sldId id="372" r:id="rId9"/>
    <p:sldId id="374" r:id="rId10"/>
    <p:sldId id="342" r:id="rId11"/>
    <p:sldId id="325" r:id="rId12"/>
    <p:sldId id="326" r:id="rId13"/>
    <p:sldId id="359" r:id="rId14"/>
    <p:sldId id="329" r:id="rId15"/>
    <p:sldId id="330" r:id="rId16"/>
    <p:sldId id="331" r:id="rId17"/>
    <p:sldId id="336" r:id="rId18"/>
    <p:sldId id="332" r:id="rId19"/>
    <p:sldId id="333" r:id="rId20"/>
    <p:sldId id="334" r:id="rId21"/>
    <p:sldId id="335" r:id="rId22"/>
    <p:sldId id="337" r:id="rId23"/>
    <p:sldId id="360" r:id="rId24"/>
    <p:sldId id="345" r:id="rId25"/>
    <p:sldId id="341" r:id="rId26"/>
    <p:sldId id="367" r:id="rId27"/>
    <p:sldId id="368" r:id="rId28"/>
    <p:sldId id="370" r:id="rId29"/>
    <p:sldId id="369" r:id="rId30"/>
    <p:sldId id="373" r:id="rId31"/>
    <p:sldId id="375" r:id="rId32"/>
    <p:sldId id="37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81026" autoAdjust="0"/>
  </p:normalViewPr>
  <p:slideViewPr>
    <p:cSldViewPr>
      <p:cViewPr varScale="1">
        <p:scale>
          <a:sx n="71" d="100"/>
          <a:sy n="71" d="100"/>
        </p:scale>
        <p:origin x="-1858" y="-1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66B9E-3868-43D1-BD15-FDE3A3781FD4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7272E-CEB6-477F-AEAD-0398A3890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077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F21A7-3CCC-41DA-8661-50241DAC5965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2E0AD-D848-4A81-A58F-130197DB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3382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12E0AD-D848-4A81-A58F-130197DB4D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3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12E0AD-D848-4A81-A58F-130197DB4D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82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12E0AD-D848-4A81-A58F-130197DB4D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86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12E0AD-D848-4A81-A58F-130197DB4D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8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12E0AD-D848-4A81-A58F-130197DB4D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12E0AD-D848-4A81-A58F-130197DB4D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6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95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82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62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2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7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37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83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ECC27C3-296F-4115-961E-2166B9F0EAB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2E53D91-027E-4BEA-BFFB-CA604859E40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91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1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7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7" Type="http://schemas.openxmlformats.org/officeDocument/2006/relationships/image" Target="../media/image86.jpe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72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JPG"/><Relationship Id="rId4" Type="http://schemas.openxmlformats.org/officeDocument/2006/relationships/image" Target="../media/image9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10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5.jpe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2.jpe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7.jpg"/><Relationship Id="rId4" Type="http://schemas.openxmlformats.org/officeDocument/2006/relationships/image" Target="../media/image11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jpg"/><Relationship Id="rId4" Type="http://schemas.openxmlformats.org/officeDocument/2006/relationships/image" Target="../media/image1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558" y="2011680"/>
            <a:ext cx="6260242" cy="37033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762000"/>
            <a:ext cx="7543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b="1" dirty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b="1" dirty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b="1" dirty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b="1" dirty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b="1" dirty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b="1" dirty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  <a:t>		</a:t>
            </a:r>
            <a:b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b="1" dirty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b="1" dirty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b="1" dirty="0" smtClean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sz="2200" b="1" dirty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sz="2200" b="1" dirty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sz="2200" b="1" dirty="0" smtClean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sz="2200" b="1" dirty="0" smtClean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sz="2200" b="1" dirty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sz="2200" b="1" dirty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sz="2200" b="1" dirty="0" smtClean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sz="2200" b="1" dirty="0" smtClean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sz="2200" b="1" dirty="0" smtClean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sz="2200" b="1" dirty="0" smtClean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sz="2200" b="1" dirty="0">
                <a:solidFill>
                  <a:srgbClr val="006600"/>
                </a:solidFill>
                <a:latin typeface="Papyrus" panose="03070502060502030205" pitchFamily="66" charset="0"/>
              </a:rPr>
              <a:t/>
            </a:r>
            <a:br>
              <a:rPr lang="en-US" sz="2200" b="1" dirty="0">
                <a:solidFill>
                  <a:srgbClr val="006600"/>
                </a:solidFill>
                <a:latin typeface="Papyrus" panose="03070502060502030205" pitchFamily="66" charset="0"/>
              </a:rPr>
            </a:br>
            <a:r>
              <a:rPr lang="en-US" sz="44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to Plant a Tree</a:t>
            </a:r>
            <a:r>
              <a:rPr lang="en-US" sz="2200" b="1" dirty="0" smtClean="0">
                <a:solidFill>
                  <a:srgbClr val="006600"/>
                </a:solidFill>
                <a:latin typeface="+mn-lt"/>
              </a:rPr>
              <a:t/>
            </a:r>
            <a:br>
              <a:rPr lang="en-US" sz="2200" b="1" dirty="0" smtClean="0">
                <a:solidFill>
                  <a:srgbClr val="006600"/>
                </a:solidFill>
                <a:latin typeface="+mn-lt"/>
              </a:rPr>
            </a:br>
            <a:r>
              <a:rPr lang="en-US" sz="2700" b="1" dirty="0" smtClean="0">
                <a:solidFill>
                  <a:srgbClr val="006600"/>
                </a:solidFill>
                <a:latin typeface="+mn-lt"/>
              </a:rPr>
              <a:t/>
            </a:r>
            <a:br>
              <a:rPr lang="en-US" sz="2700" b="1" dirty="0" smtClean="0">
                <a:solidFill>
                  <a:srgbClr val="006600"/>
                </a:solidFill>
                <a:latin typeface="+mn-lt"/>
              </a:rPr>
            </a:br>
            <a:r>
              <a:rPr lang="en-US" sz="3600" b="1" dirty="0" smtClean="0">
                <a:solidFill>
                  <a:srgbClr val="006600"/>
                </a:solidFill>
                <a:latin typeface="+mn-lt"/>
              </a:rPr>
              <a:t>Anahit Gharibyan</a:t>
            </a:r>
            <a:r>
              <a:rPr lang="en-US" sz="2700" b="1" dirty="0" smtClean="0">
                <a:solidFill>
                  <a:srgbClr val="006600"/>
                </a:solidFill>
                <a:latin typeface="+mn-lt"/>
              </a:rPr>
              <a:t/>
            </a:r>
            <a:br>
              <a:rPr lang="en-US" sz="2700" b="1" dirty="0" smtClean="0">
                <a:solidFill>
                  <a:srgbClr val="006600"/>
                </a:solidFill>
                <a:latin typeface="+mn-lt"/>
              </a:rPr>
            </a:br>
            <a:r>
              <a:rPr lang="en-US" sz="2200" b="1" dirty="0" smtClean="0">
                <a:solidFill>
                  <a:srgbClr val="006600"/>
                </a:solidFill>
                <a:latin typeface="+mn-lt"/>
              </a:rPr>
              <a:t>Community Outreach Manager</a:t>
            </a:r>
            <a:r>
              <a:rPr lang="en-US" sz="2200" b="1" dirty="0" smtClean="0">
                <a:solidFill>
                  <a:schemeClr val="accent2"/>
                </a:solidFill>
                <a:latin typeface="Papyrus" panose="03070502060502030205" pitchFamily="66" charset="0"/>
              </a:rPr>
              <a:t/>
            </a:r>
            <a:br>
              <a:rPr lang="en-US" sz="2200" b="1" dirty="0" smtClean="0">
                <a:solidFill>
                  <a:schemeClr val="accent2"/>
                </a:solidFill>
                <a:latin typeface="Papyrus" panose="03070502060502030205" pitchFamily="66" charset="0"/>
              </a:rPr>
            </a:br>
            <a:endParaRPr lang="en-US" sz="2200" b="1" dirty="0">
              <a:solidFill>
                <a:schemeClr val="accent2"/>
              </a:solidFill>
              <a:latin typeface="Papyrus" panose="03070502060502030205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008" y="5633846"/>
            <a:ext cx="1872826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299" y="533400"/>
            <a:ext cx="196310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0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" y="-14514"/>
            <a:ext cx="9114971" cy="144938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BENEFITS</a:t>
            </a:r>
            <a:r>
              <a:rPr lang="en-US" b="1" dirty="0" smtClean="0">
                <a:solidFill>
                  <a:srgbClr val="006600"/>
                </a:solidFill>
                <a:latin typeface="+mn-lt"/>
              </a:rPr>
              <a:t/>
            </a:r>
            <a:br>
              <a:rPr lang="en-US" b="1" dirty="0" smtClean="0">
                <a:solidFill>
                  <a:srgbClr val="006600"/>
                </a:solidFill>
                <a:latin typeface="+mn-lt"/>
              </a:rPr>
            </a:br>
            <a:r>
              <a:rPr lang="en-US" sz="32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Trees provide food</a:t>
            </a:r>
            <a:endParaRPr lang="en-US" sz="32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87" y="444938"/>
            <a:ext cx="2063376" cy="2751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9707"/>
            <a:ext cx="1706881" cy="128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207" y="5708562"/>
            <a:ext cx="1444877" cy="493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705102"/>
            <a:ext cx="3278571" cy="43735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613" y="3352800"/>
            <a:ext cx="3635645" cy="272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Trees clean the air </a:t>
            </a:r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&amp; </a:t>
            </a:r>
            <a:r>
              <a:rPr 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provide oxygen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9547"/>
            <a:ext cx="9144000" cy="26789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638800"/>
            <a:ext cx="1444877" cy="4999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0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Trees cool the city </a:t>
            </a:r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&amp; streets by providing shade</a:t>
            </a:r>
            <a:endParaRPr lang="en-US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83080"/>
            <a:ext cx="3160427" cy="2103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78" y="1874520"/>
            <a:ext cx="2581275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47" y="2472135"/>
            <a:ext cx="2648425" cy="1986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" y="4149317"/>
            <a:ext cx="36576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25" y="3810968"/>
            <a:ext cx="3429001" cy="1920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0276" y="5731208"/>
            <a:ext cx="1444877" cy="49381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2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40279"/>
            <a:ext cx="4262033" cy="3200400"/>
          </a:xfrm>
          <a:prstGeom prst="rect">
            <a:avLst/>
          </a:prstGeom>
        </p:spPr>
      </p:pic>
      <p:pic>
        <p:nvPicPr>
          <p:cNvPr id="3" name="Picture 2" descr="http://www.cityplants.org/images/house_tre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28799"/>
            <a:ext cx="3581400" cy="3840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Trees conserve energy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5739605"/>
            <a:ext cx="1444877" cy="4938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284" y="-20472"/>
            <a:ext cx="89497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800" dirty="0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8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Trees </a:t>
            </a:r>
            <a:r>
              <a:rPr lang="en-US" sz="48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increase property </a:t>
            </a:r>
            <a:r>
              <a:rPr lang="en-US" sz="48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</a:p>
          <a:p>
            <a:endParaRPr lang="en-US" sz="48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0046"/>
            <a:ext cx="4389120" cy="3291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629" y="1692078"/>
            <a:ext cx="3328013" cy="2194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485322"/>
            <a:ext cx="1444877" cy="49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3972048"/>
            <a:ext cx="2547320" cy="223694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85800" y="228600"/>
            <a:ext cx="8458200" cy="144938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icrosoft Himalaya" panose="01010100010101010101" pitchFamily="2" charset="0"/>
                <a:cs typeface="Arial" panose="020B0604020202020204" pitchFamily="34" charset="0"/>
              </a:rPr>
              <a:t>Trees mark the season</a:t>
            </a:r>
            <a:r>
              <a:rPr lang="en-US" dirty="0" smtClean="0">
                <a:latin typeface="Papyrus" panose="03070502060502030205" pitchFamily="66" charset="0"/>
                <a:ea typeface="Microsoft Himalaya" panose="01010100010101010101" pitchFamily="2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Papyrus" panose="03070502060502030205" pitchFamily="66" charset="0"/>
                <a:ea typeface="Microsoft Himalaya" panose="01010100010101010101" pitchFamily="2" charset="0"/>
                <a:cs typeface="Arial" panose="020B0604020202020204" pitchFamily="34" charset="0"/>
              </a:rPr>
            </a:br>
            <a:endParaRPr lang="en-US" dirty="0">
              <a:latin typeface="Papyrus" panose="03070502060502030205" pitchFamily="66" charset="0"/>
              <a:ea typeface="Microsoft Himalaya" panose="01010100010101010101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58300"/>
            <a:ext cx="4173265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15409"/>
            <a:ext cx="335999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95" y="3839472"/>
            <a:ext cx="2987040" cy="21407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443" y="5733275"/>
            <a:ext cx="1444877" cy="493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78" y="1058300"/>
            <a:ext cx="3535680" cy="26517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304800" y="220187"/>
            <a:ext cx="8610600" cy="144938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Trees provide a canopy and habitat for </a:t>
            </a:r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wildlife </a:t>
            </a:r>
            <a:endParaRPr lang="en-US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66" y="1864677"/>
            <a:ext cx="2646366" cy="192024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14" y="1864677"/>
            <a:ext cx="3004878" cy="1946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15" y="3963925"/>
            <a:ext cx="2428875" cy="1885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68555"/>
            <a:ext cx="2466975" cy="1847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5602965"/>
            <a:ext cx="1444877" cy="49381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399" y="10236"/>
            <a:ext cx="81629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honar Bangla" panose="020B0502040204020203" pitchFamily="34" charset="0"/>
              </a:rPr>
              <a:t>Trees </a:t>
            </a:r>
            <a:r>
              <a:rPr lang="en-US" sz="32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honar Bangla" panose="020B0502040204020203" pitchFamily="34" charset="0"/>
              </a:rPr>
              <a:t>provide </a:t>
            </a:r>
            <a:r>
              <a:rPr lang="en-US" sz="32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honar Bangla" panose="020B0502040204020203" pitchFamily="34" charset="0"/>
              </a:rPr>
              <a:t>many resources </a:t>
            </a:r>
          </a:p>
          <a:p>
            <a:pPr algn="ctr"/>
            <a:r>
              <a:rPr lang="en-US" sz="32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honar Bangla" panose="020B0502040204020203" pitchFamily="34" charset="0"/>
              </a:rPr>
              <a:t>such as wood </a:t>
            </a:r>
            <a:r>
              <a:rPr lang="en-US" sz="32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honar Bangla" panose="020B0502040204020203" pitchFamily="34" charset="0"/>
              </a:rPr>
              <a:t>and paper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9" y="1204611"/>
            <a:ext cx="2082800" cy="312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123" y="5715000"/>
            <a:ext cx="1444877" cy="499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755083"/>
            <a:ext cx="31623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04611"/>
            <a:ext cx="3112770" cy="2040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34138"/>
            <a:ext cx="2828925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90" y="3418321"/>
            <a:ext cx="4273335" cy="169775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9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1886" y="143314"/>
            <a:ext cx="8001000" cy="191408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Trees </a:t>
            </a:r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have medicinal value &amp; can shield </a:t>
            </a:r>
            <a:r>
              <a:rPr 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children from </a:t>
            </a:r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UV rays</a:t>
            </a:r>
            <a:endParaRPr lang="en-US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068" y="2362200"/>
            <a:ext cx="3370263" cy="27931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62200"/>
            <a:ext cx="3200400" cy="2793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895599"/>
            <a:ext cx="2014171" cy="2473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812780"/>
            <a:ext cx="1444877" cy="49381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6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28600" y="530225"/>
            <a:ext cx="8534400" cy="1069975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Trees build a strong and healthy community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80" y="3932344"/>
            <a:ext cx="3027362" cy="21240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31" y="1603375"/>
            <a:ext cx="3285811" cy="2009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123" y="5530867"/>
            <a:ext cx="1444877" cy="493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30992"/>
            <a:ext cx="3127597" cy="1925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50814"/>
            <a:ext cx="3127597" cy="24006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381000"/>
            <a:ext cx="7543800" cy="1828800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Who we are?</a:t>
            </a:r>
            <a:r>
              <a:rPr lang="en-US" sz="3600" b="1" dirty="0" smtClean="0">
                <a:solidFill>
                  <a:srgbClr val="006600"/>
                </a:solidFill>
                <a:latin typeface="+mn-lt"/>
              </a:rPr>
              <a:t/>
            </a:r>
            <a:br>
              <a:rPr lang="en-US" sz="3600" b="1" dirty="0" smtClean="0">
                <a:solidFill>
                  <a:srgbClr val="006600"/>
                </a:solidFill>
                <a:latin typeface="+mn-lt"/>
              </a:rPr>
            </a:br>
            <a:r>
              <a:rPr lang="en-US" sz="36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br>
              <a:rPr lang="en-US" sz="36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sz="40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ATP Founder, </a:t>
            </a:r>
            <a:br>
              <a:rPr lang="en-US" sz="40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sz="40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Carolyn </a:t>
            </a:r>
            <a:r>
              <a:rPr lang="en-US" sz="4000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Mugar</a:t>
            </a:r>
            <a:r>
              <a:rPr lang="en-US" sz="40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endParaRPr lang="en-US" sz="40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036821"/>
            <a:ext cx="2608503" cy="502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5671674"/>
            <a:ext cx="1605279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2590800"/>
            <a:ext cx="5544767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86604"/>
            <a:ext cx="8138160" cy="145075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TO PLANT A TREE </a:t>
            </a:r>
            <a:br>
              <a:rPr lang="en-US" sz="40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Step 1: </a:t>
            </a:r>
            <a:r>
              <a:rPr lang="en-US" sz="36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Choose the </a:t>
            </a:r>
            <a:r>
              <a:rPr lang="en-US" sz="36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right </a:t>
            </a:r>
            <a:r>
              <a:rPr lang="en-US" sz="36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tree </a:t>
            </a:r>
            <a:r>
              <a:rPr lang="en-US" sz="16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(Make sure tree is native to area so that it can tolerate the local climate)</a:t>
            </a:r>
            <a:endParaRPr lang="en-US" sz="36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4" y="1905000"/>
            <a:ext cx="3997146" cy="2032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4" y="4144767"/>
            <a:ext cx="4152900" cy="1911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98" y="2031832"/>
            <a:ext cx="3032051" cy="318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5562600"/>
            <a:ext cx="1444877" cy="49381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211819"/>
            <a:ext cx="8305800" cy="130004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Step 2:</a:t>
            </a:r>
            <a:r>
              <a:rPr lang="en-US" b="1" dirty="0" smtClean="0">
                <a:solidFill>
                  <a:srgbClr val="006600"/>
                </a:solidFill>
                <a:latin typeface="+mn-lt"/>
              </a:rPr>
              <a:t/>
            </a:r>
            <a:br>
              <a:rPr lang="en-US" b="1" dirty="0" smtClean="0">
                <a:solidFill>
                  <a:srgbClr val="006600"/>
                </a:solidFill>
                <a:latin typeface="+mn-lt"/>
              </a:rPr>
            </a:br>
            <a:r>
              <a:rPr lang="en-US" sz="40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Choose the right place </a:t>
            </a:r>
            <a:r>
              <a:rPr lang="en-US" sz="16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(Make sure that there is plenty of room for your tree to grow. Be sure to check the soil (dark in color and not a lot of rocks) and  plenty of water available). </a:t>
            </a:r>
            <a:endParaRPr lang="en-US" sz="40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25859"/>
            <a:ext cx="4267200" cy="349307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26" y="1652241"/>
            <a:ext cx="3663458" cy="2093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451021"/>
            <a:ext cx="1444877" cy="4938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810000"/>
            <a:ext cx="3663458" cy="22642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6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86604"/>
            <a:ext cx="8746313" cy="1450757"/>
          </a:xfrm>
        </p:spPr>
        <p:txBody>
          <a:bodyPr>
            <a:normAutofit fontScale="90000"/>
          </a:bodyPr>
          <a:lstStyle/>
          <a:p>
            <a:r>
              <a:rPr lang="en-US" sz="53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Step 3:</a:t>
            </a:r>
            <a:r>
              <a:rPr lang="en-US" sz="40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en-US" sz="40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sz="40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Plant the tree according to best practices </a:t>
            </a:r>
            <a:r>
              <a:rPr lang="en-US" sz="18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(Dig a deep hole and be sure to plant in autumn after all of the leaves fall  OR in the spring just before trees start to grow new leaves)</a:t>
            </a:r>
            <a:endParaRPr lang="en-US" sz="18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4303"/>
            <a:ext cx="2885607" cy="19202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279" y="1920240"/>
            <a:ext cx="1703069" cy="2194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14799"/>
            <a:ext cx="1676400" cy="1974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414575"/>
            <a:ext cx="2762250" cy="1657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5595408"/>
            <a:ext cx="1444877" cy="4938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967" y="2208390"/>
            <a:ext cx="3370146" cy="31089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5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527574" cy="101184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Step 4: </a:t>
            </a:r>
            <a:r>
              <a:rPr lang="en-US" sz="36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Take care of your tree </a:t>
            </a:r>
            <a:r>
              <a:rPr lang="en-US" sz="16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</a:t>
            </a:r>
            <a:r>
              <a:rPr lang="en-US" sz="1600" b="1" dirty="0" smtClean="0">
                <a:solidFill>
                  <a:srgbClr val="006600"/>
                </a:solidFill>
                <a:latin typeface="+mn-lt"/>
              </a:rPr>
              <a:t>Be sure to water regularly during the first growing season. </a:t>
            </a:r>
            <a:r>
              <a:rPr lang="en-US" sz="1600" b="1" dirty="0">
                <a:solidFill>
                  <a:srgbClr val="006600"/>
                </a:solidFill>
                <a:latin typeface="+mn-lt"/>
              </a:rPr>
              <a:t> </a:t>
            </a:r>
            <a:r>
              <a:rPr lang="en-US" sz="1600" b="1" dirty="0" smtClean="0">
                <a:solidFill>
                  <a:srgbClr val="006600"/>
                </a:solidFill>
                <a:latin typeface="+mn-lt"/>
              </a:rPr>
              <a:t>Allow water to soak into the soil once or twice a week)</a:t>
            </a:r>
            <a:endParaRPr lang="en-US" sz="3600" b="1" dirty="0">
              <a:solidFill>
                <a:srgbClr val="00660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8" y="1245271"/>
            <a:ext cx="3519488" cy="23463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45933"/>
            <a:ext cx="3498375" cy="2426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16" y="3625568"/>
            <a:ext cx="3390190" cy="2256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9" y="3625568"/>
            <a:ext cx="3303626" cy="2198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590799"/>
            <a:ext cx="1833049" cy="2573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1846" y="5802773"/>
            <a:ext cx="1444877" cy="4938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2649"/>
            <a:ext cx="3414409" cy="2468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192649"/>
            <a:ext cx="4190999" cy="2377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752969"/>
            <a:ext cx="4978666" cy="28346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937146" y="480740"/>
            <a:ext cx="7543800" cy="14509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Nork-</a:t>
            </a:r>
            <a:r>
              <a:rPr lang="en-US" b="1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Marash</a:t>
            </a:r>
            <a:r>
              <a:rPr lang="en-US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Medical Center </a:t>
            </a:r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1994, 2000 &amp; 2005</a:t>
            </a:r>
            <a:r>
              <a:rPr lang="en-US" b="1" dirty="0" smtClean="0">
                <a:solidFill>
                  <a:srgbClr val="0070C0"/>
                </a:solidFill>
                <a:latin typeface="Papyrus" panose="03070502060502030205" pitchFamily="66" charset="0"/>
              </a:rPr>
              <a:t/>
            </a:r>
            <a:br>
              <a:rPr lang="en-US" b="1" dirty="0" smtClean="0">
                <a:solidFill>
                  <a:srgbClr val="0070C0"/>
                </a:solidFill>
                <a:latin typeface="Papyrus" panose="03070502060502030205" pitchFamily="66" charset="0"/>
              </a:rPr>
            </a:br>
            <a:endParaRPr lang="en-US" b="1" dirty="0">
              <a:solidFill>
                <a:srgbClr val="0070C0"/>
              </a:solidFill>
              <a:latin typeface="Papyrus" panose="03070502060502030205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082" y="5728349"/>
            <a:ext cx="1444877" cy="49381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7339"/>
            <a:ext cx="8686800" cy="1236662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Nork Senior Center </a:t>
            </a:r>
            <a:br>
              <a:rPr lang="en-US" sz="44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sz="44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1994, 1998, 2000 &amp; 2005</a:t>
            </a:r>
            <a:endParaRPr lang="en-US" sz="44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9" y="1600200"/>
            <a:ext cx="3420717" cy="24688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92" y="1524000"/>
            <a:ext cx="3853217" cy="2468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36068"/>
            <a:ext cx="2954616" cy="210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17" y="4136068"/>
            <a:ext cx="2926080" cy="2194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76" y="5638800"/>
            <a:ext cx="144487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82040"/>
            <a:ext cx="3840480" cy="4846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98082"/>
            <a:ext cx="3657600" cy="49377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287338"/>
            <a:ext cx="9144000" cy="1449387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Khor</a:t>
            </a:r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Virab</a:t>
            </a:r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and Goris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Papyrus" panose="03070502060502030205" pitchFamily="66" charset="0"/>
              </a:rPr>
              <a:t/>
            </a:r>
            <a:b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Papyrus" panose="03070502060502030205" pitchFamily="66" charset="0"/>
              </a:rPr>
            </a:br>
            <a:endParaRPr lang="en-US" b="1" dirty="0">
              <a:solidFill>
                <a:schemeClr val="accent2">
                  <a:lumMod val="75000"/>
                </a:schemeClr>
              </a:solidFill>
              <a:latin typeface="Papyrus" panose="03070502060502030205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82" y="56555"/>
            <a:ext cx="144487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0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3960"/>
            <a:ext cx="3526857" cy="4754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50" y="1140594"/>
            <a:ext cx="3638350" cy="48463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736725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Etchmiadzin</a:t>
            </a:r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and </a:t>
            </a:r>
            <a:r>
              <a:rPr lang="en-US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Abovyan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344" y="2875"/>
            <a:ext cx="144487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672443"/>
            <a:ext cx="3352800" cy="251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7178"/>
            <a:ext cx="2895600" cy="2322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34194"/>
            <a:ext cx="2079472" cy="2365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67" y="3748643"/>
            <a:ext cx="31496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1392"/>
            <a:ext cx="2228850" cy="29718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-271463"/>
            <a:ext cx="9144000" cy="11858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Diaconia</a:t>
            </a:r>
            <a:r>
              <a:rPr lang="en-US" sz="40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Settlement of Hope</a:t>
            </a:r>
            <a:endParaRPr lang="en-US" sz="40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12" y="5540824"/>
            <a:ext cx="1444877" cy="49381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2" y="1060503"/>
            <a:ext cx="4508868" cy="3124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126" y="1096598"/>
            <a:ext cx="3685674" cy="2452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733800"/>
            <a:ext cx="3657600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32" y="5602181"/>
            <a:ext cx="1444877" cy="49381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127000"/>
            <a:ext cx="9144000" cy="145097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Planting with kids</a:t>
            </a:r>
            <a:r>
              <a:rPr lang="en-US" dirty="0" smtClean="0">
                <a:solidFill>
                  <a:srgbClr val="FF0000"/>
                </a:solidFill>
                <a:latin typeface="+mn-lt"/>
              </a:rPr>
              <a:t/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2" y="4698676"/>
            <a:ext cx="842680" cy="83939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0009" y="4284564"/>
            <a:ext cx="2454391" cy="18402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32" y="5754581"/>
            <a:ext cx="144487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8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35353"/>
            <a:ext cx="3283294" cy="4206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35353"/>
            <a:ext cx="3505200" cy="4206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14478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Economic and Energetic Crisis in Armenia of the </a:t>
            </a:r>
            <a:r>
              <a:rPr lang="en-US" sz="4000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1990’s</a:t>
            </a:r>
            <a:endParaRPr lang="en-US" sz="400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321" y="5638800"/>
            <a:ext cx="1444877" cy="4938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3145901"/>
            <a:ext cx="4038600" cy="3028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183" y="1061184"/>
            <a:ext cx="2743200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92" y="3560239"/>
            <a:ext cx="2045413" cy="26146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600200" y="287338"/>
            <a:ext cx="7543800" cy="1449387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Planting at Ararat Charter School in 2011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244" y="5738946"/>
            <a:ext cx="144487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52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8" y="1905000"/>
            <a:ext cx="1715546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13" y="1905000"/>
            <a:ext cx="1752600" cy="3113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275" y="1934029"/>
            <a:ext cx="3631451" cy="204210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1600200" y="287338"/>
            <a:ext cx="7543800" cy="144938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Planting at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Tufenkian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preschool 2016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034648"/>
            <a:ext cx="902437" cy="1031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561" y="5562600"/>
            <a:ext cx="144487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68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50365"/>
            <a:ext cx="5080000" cy="381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2558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</a:t>
            </a:r>
            <a:r>
              <a:rPr lang="en-US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Thank you!</a:t>
            </a:r>
            <a:r>
              <a:rPr lang="en-US" b="1" dirty="0" smtClean="0">
                <a:solidFill>
                  <a:srgbClr val="FF0000"/>
                </a:solidFill>
                <a:latin typeface="Papyrus" panose="03070502060502030205" pitchFamily="66" charset="0"/>
              </a:rPr>
              <a:t/>
            </a:r>
            <a:br>
              <a:rPr lang="en-US" b="1" dirty="0" smtClean="0">
                <a:solidFill>
                  <a:srgbClr val="FF0000"/>
                </a:solidFill>
                <a:latin typeface="Papyrus" panose="03070502060502030205" pitchFamily="66" charset="0"/>
              </a:rPr>
            </a:br>
            <a:endParaRPr lang="en-US" b="1" dirty="0">
              <a:solidFill>
                <a:srgbClr val="FF0000"/>
              </a:solidFill>
              <a:latin typeface="Papyrus" panose="03070502060502030205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21" y="5085128"/>
            <a:ext cx="3210558" cy="109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65" y="4800600"/>
            <a:ext cx="1036356" cy="13818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4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828800" y="525143"/>
            <a:ext cx="7543800" cy="1449387"/>
          </a:xfrm>
        </p:spPr>
        <p:txBody>
          <a:bodyPr/>
          <a:lstStyle/>
          <a:p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Community Tree Planting</a:t>
            </a:r>
            <a:endParaRPr lang="en-US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671416"/>
            <a:ext cx="4076785" cy="28346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310062"/>
            <a:ext cx="4004471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5506056"/>
            <a:ext cx="1444877" cy="49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710254"/>
            <a:ext cx="1066799" cy="12642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Nurseries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Papyrus" panose="03070502060502030205" pitchFamily="66" charset="0"/>
              </a:rPr>
              <a:t/>
            </a:r>
            <a:b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Papyrus" panose="03070502060502030205" pitchFamily="66" charset="0"/>
              </a:rPr>
            </a:br>
            <a:endParaRPr lang="en-US" b="1" dirty="0">
              <a:solidFill>
                <a:schemeClr val="accent2">
                  <a:lumMod val="75000"/>
                </a:schemeClr>
              </a:solidFill>
              <a:latin typeface="Papyrus" panose="03070502060502030205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99941"/>
            <a:ext cx="3285810" cy="2190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58" y="1199941"/>
            <a:ext cx="28575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38249"/>
            <a:ext cx="3253740" cy="2165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83" y="918411"/>
            <a:ext cx="1885950" cy="3609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5657108"/>
            <a:ext cx="1605279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842748"/>
            <a:ext cx="2698233" cy="124118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3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00" y="4192539"/>
            <a:ext cx="3682065" cy="18638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352800" y="0"/>
            <a:ext cx="5791200" cy="1524000"/>
          </a:xfrm>
        </p:spPr>
        <p:txBody>
          <a:bodyPr/>
          <a:lstStyle/>
          <a:p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Forestry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  <a:latin typeface="Papyrus" panose="03070502060502030205" pitchFamily="66" charset="0"/>
              </a:rPr>
              <a:t/>
            </a:r>
            <a:br>
              <a:rPr lang="en-US" b="1" i="1" dirty="0" smtClean="0">
                <a:solidFill>
                  <a:schemeClr val="accent2">
                    <a:lumMod val="75000"/>
                  </a:schemeClr>
                </a:solidFill>
                <a:latin typeface="Papyrus" panose="03070502060502030205" pitchFamily="66" charset="0"/>
              </a:rPr>
            </a:br>
            <a:endParaRPr lang="en-US" b="1" i="1" dirty="0">
              <a:solidFill>
                <a:schemeClr val="accent2">
                  <a:lumMod val="75000"/>
                </a:schemeClr>
              </a:solidFill>
              <a:latin typeface="Papyrus" panose="03070502060502030205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50777"/>
            <a:ext cx="3931919" cy="28346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562600"/>
            <a:ext cx="1444877" cy="49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32" y="831263"/>
            <a:ext cx="3581400" cy="3017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1" y="4255006"/>
            <a:ext cx="1098694" cy="82296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52400" y="418306"/>
            <a:ext cx="9144000" cy="144938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Environmental Education</a:t>
            </a:r>
            <a:r>
              <a:rPr lang="en-US" dirty="0" smtClean="0">
                <a:solidFill>
                  <a:srgbClr val="FF0000"/>
                </a:solidFill>
                <a:latin typeface="+mn-lt"/>
              </a:rPr>
              <a:t/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43000"/>
            <a:ext cx="2129314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038600"/>
            <a:ext cx="3687097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89459"/>
            <a:ext cx="3886200" cy="19501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1"/>
            <a:ext cx="5481504" cy="2590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3D91-027E-4BEA-BFFB-CA604859E4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564" y="228600"/>
            <a:ext cx="5595871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990600"/>
            <a:ext cx="80771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b="1" dirty="0">
              <a:solidFill>
                <a:srgbClr val="006600"/>
              </a:solidFill>
            </a:endParaRPr>
          </a:p>
          <a:p>
            <a:pPr algn="ctr"/>
            <a:r>
              <a:rPr lang="en-US" sz="2400" b="1" dirty="0">
                <a:solidFill>
                  <a:srgbClr val="006600"/>
                </a:solidFill>
              </a:rPr>
              <a:t>To develop the capacity of Armenian schools to be significant drivers in the quest for environmental and cultural security. </a:t>
            </a:r>
          </a:p>
          <a:p>
            <a:pPr algn="ctr"/>
            <a:endParaRPr lang="en-US" sz="2400" b="1" dirty="0" smtClean="0">
              <a:solidFill>
                <a:srgbClr val="0066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006600"/>
                </a:solidFill>
              </a:rPr>
              <a:t>We </a:t>
            </a:r>
            <a:r>
              <a:rPr lang="en-US" sz="2400" b="1" dirty="0">
                <a:solidFill>
                  <a:srgbClr val="006600"/>
                </a:solidFill>
              </a:rPr>
              <a:t>envision an Armenia where its citizens take a powerful role in determining the future development of a clean and healthy environment - an environment that encourages respect for the past with eyes on the future</a:t>
            </a:r>
            <a:r>
              <a:rPr lang="en-US" dirty="0"/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23074"/>
            <a:ext cx="3733800" cy="2099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68" y="4078836"/>
            <a:ext cx="3578662" cy="2011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33662"/>
            <a:ext cx="144487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2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59" y="3699640"/>
            <a:ext cx="3548041" cy="2355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059" y="1144692"/>
            <a:ext cx="3294342" cy="2192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828" y="3699640"/>
            <a:ext cx="3603573" cy="240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21" y="1144692"/>
            <a:ext cx="3324937" cy="2211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828" y="4576784"/>
            <a:ext cx="2026157" cy="152523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idx="4294967295"/>
          </p:nvPr>
        </p:nvSpPr>
        <p:spPr>
          <a:xfrm>
            <a:off x="1600200" y="287338"/>
            <a:ext cx="7543800" cy="1449387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Symbols of Armenia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182" y="3090672"/>
            <a:ext cx="144487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68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1506</TotalTime>
  <Words>260</Words>
  <Application>Microsoft Office PowerPoint</Application>
  <PresentationFormat>On-screen Show (4:3)</PresentationFormat>
  <Paragraphs>69</Paragraphs>
  <Slides>32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Retrospect</vt:lpstr>
      <vt:lpstr>                    How to Plant a Tree  Anahit Gharibyan Community Outreach Manager </vt:lpstr>
      <vt:lpstr>Who we are?   ATP Founder,  Carolyn Mugar </vt:lpstr>
      <vt:lpstr>Economic and Energetic Crisis in Armenia of the 1990’s</vt:lpstr>
      <vt:lpstr>Community Tree Planting</vt:lpstr>
      <vt:lpstr>Nurseries </vt:lpstr>
      <vt:lpstr>Forestry </vt:lpstr>
      <vt:lpstr>Environmental Education </vt:lpstr>
      <vt:lpstr>PowerPoint Presentation</vt:lpstr>
      <vt:lpstr>Symbols of Armenia </vt:lpstr>
      <vt:lpstr>BENEFITS Trees provide food</vt:lpstr>
      <vt:lpstr>Trees clean the air &amp; provide oxygen</vt:lpstr>
      <vt:lpstr>Trees cool the city &amp; streets by providing shade</vt:lpstr>
      <vt:lpstr>Trees conserve energy </vt:lpstr>
      <vt:lpstr>PowerPoint Presentation</vt:lpstr>
      <vt:lpstr>Trees mark the season </vt:lpstr>
      <vt:lpstr>Trees provide a canopy and habitat for wildlife </vt:lpstr>
      <vt:lpstr>PowerPoint Presentation</vt:lpstr>
      <vt:lpstr>Trees have medicinal value &amp; can shield children from UV rays</vt:lpstr>
      <vt:lpstr>Trees build a strong and healthy community </vt:lpstr>
      <vt:lpstr>HOW TO PLANT A TREE  Step 1: Choose the right tree (Make sure tree is native to area so that it can tolerate the local climate)</vt:lpstr>
      <vt:lpstr>Step 2: Choose the right place (Make sure that there is plenty of room for your tree to grow. Be sure to check the soil (dark in color and not a lot of rocks) and  plenty of water available). </vt:lpstr>
      <vt:lpstr>Step 3: Plant the tree according to best practices (Dig a deep hole and be sure to plant in autumn after all of the leaves fall  OR in the spring just before trees start to grow new leaves)</vt:lpstr>
      <vt:lpstr>Step 4: Take care of your tree (Be sure to water regularly during the first growing season.  Allow water to soak into the soil once or twice a week)</vt:lpstr>
      <vt:lpstr>Nork-Marash Medical Center 1994, 2000 &amp; 2005 </vt:lpstr>
      <vt:lpstr>Nork Senior Center  1994, 1998, 2000 &amp; 2005</vt:lpstr>
      <vt:lpstr>Khor Virab and Goris </vt:lpstr>
      <vt:lpstr>Etchmiadzin and Abovyan </vt:lpstr>
      <vt:lpstr>Diaconia Settlement of Hope</vt:lpstr>
      <vt:lpstr>Planting with kids </vt:lpstr>
      <vt:lpstr>Planting at Ararat Charter School in 2011</vt:lpstr>
      <vt:lpstr>Planting at Tufenkian preschool 2016</vt:lpstr>
      <vt:lpstr>  Thank you! 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</dc:title>
  <dc:creator>PC</dc:creator>
  <cp:lastModifiedBy>Anahit</cp:lastModifiedBy>
  <cp:revision>451</cp:revision>
  <dcterms:created xsi:type="dcterms:W3CDTF">2014-04-17T17:22:12Z</dcterms:created>
  <dcterms:modified xsi:type="dcterms:W3CDTF">2018-07-10T22:45:31Z</dcterms:modified>
</cp:coreProperties>
</file>